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1.tif>
</file>

<file path=ppt/media/image2.png>
</file>

<file path=ppt/media/image2.tif>
</file>

<file path=ppt/media/image3.tif>
</file>

<file path=ppt/media/image4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hape 1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 what we saw in this 5 minute demo?</a:t>
            </a:r>
          </a:p>
          <a:p>
            <a:pPr marL="287161" indent="-287161">
              <a:buSzPct val="90000"/>
              <a:buChar char="-"/>
            </a:pPr>
            <a:r>
              <a:t> This demo is running 3 instances of RancherOS. I was supposed to bring my raspberryPi cluster, but for demo, I just used VM instances.</a:t>
            </a:r>
          </a:p>
          <a:p>
            <a:pPr marL="287161" indent="-287161">
              <a:buSzPct val="90000"/>
              <a:buChar char="-"/>
            </a:pPr>
            <a:r>
              <a:t>We build a cluster if docker host in 3 commands.. just 3 commands.</a:t>
            </a:r>
          </a:p>
          <a:p>
            <a:pPr lvl="1" marL="757061" indent="-287161">
              <a:buSzPct val="90000"/>
              <a:buChar char="-"/>
            </a:pPr>
            <a:r>
              <a:t>No extra software we installed or configured for this.</a:t>
            </a:r>
          </a:p>
          <a:p>
            <a:pPr marL="287161" indent="-287161">
              <a:buSzPct val="90000"/>
              <a:buChar char="-"/>
            </a:pPr>
            <a:r>
              <a:t>Well how well is this cluster?</a:t>
            </a:r>
          </a:p>
          <a:p>
            <a:pPr lvl="1" marL="757061" indent="-287161">
              <a:buSzPct val="90000"/>
              <a:buChar char="-"/>
            </a:pPr>
            <a:r>
              <a:t>It has declarative service modal i.e. when I create a service, it declares a service with desired properties like, what port should be exposed, how many instances it should run, how it should get deployed etc.</a:t>
            </a:r>
          </a:p>
          <a:p>
            <a:pPr lvl="1" marL="757061" indent="-287161">
              <a:buSzPct val="90000"/>
              <a:buChar char="-"/>
            </a:pPr>
            <a:r>
              <a:t>Its swarm, which monitors the state of service and reconcile to desired state.</a:t>
            </a:r>
          </a:p>
          <a:p>
            <a:pPr lvl="2" marL="1226961" indent="-287161">
              <a:buSzPct val="90000"/>
              <a:buChar char="-"/>
            </a:pPr>
            <a:r>
              <a:t>i.e. if any instance of service stops, it will create new instance automatically.</a:t>
            </a:r>
          </a:p>
          <a:p>
            <a:pPr lvl="1" marL="757061" indent="-287161">
              <a:buSzPct val="90000"/>
              <a:buChar char="-"/>
            </a:pPr>
            <a:r>
              <a:t>In this demo, Did i configured any networking thing?</a:t>
            </a:r>
          </a:p>
          <a:p>
            <a:pPr lvl="2" marL="1226961" indent="-287161">
              <a:buSzPct val="90000"/>
              <a:buChar char="-"/>
            </a:pPr>
            <a:r>
              <a:t>No. But still my service got deployed on multiple nodes and load balancing, service discovery happens automatically.  Internally it uses overlay network and IPVS to achieve that.</a:t>
            </a:r>
          </a:p>
          <a:p>
            <a:pPr lvl="1" marL="757061" indent="-287161">
              <a:buSzPct val="90000"/>
              <a:buChar char="-"/>
            </a:pPr>
            <a:r>
              <a:t>Security!</a:t>
            </a:r>
          </a:p>
          <a:p>
            <a:pPr lvl="2" marL="1226961" indent="-287161">
              <a:buSzPct val="90000"/>
              <a:buChar char="-"/>
            </a:pPr>
            <a:r>
              <a:t>This is big concern, whether you run any software at home or office.</a:t>
            </a:r>
          </a:p>
          <a:p>
            <a:pPr lvl="2" marL="1226961" indent="-287161">
              <a:buSzPct val="90000"/>
              <a:buChar char="-"/>
            </a:pPr>
            <a:r>
              <a:t>Securing cluster is again a big task.</a:t>
            </a:r>
          </a:p>
          <a:p>
            <a:pPr lvl="3" marL="1696861" indent="-287161">
              <a:buSzPct val="90000"/>
              <a:buChar char="-"/>
            </a:pPr>
            <a:r>
              <a:t>Docker swarm is secure by default.</a:t>
            </a:r>
          </a:p>
          <a:p>
            <a:pPr lvl="3" marL="1696861" indent="-287161">
              <a:buSzPct val="90000"/>
              <a:buChar char="-"/>
            </a:pPr>
            <a:r>
              <a:t>When we do docker swarm init </a:t>
            </a:r>
          </a:p>
          <a:p>
            <a:pPr lvl="4" marL="2166761" indent="-287161">
              <a:buSzPct val="90000"/>
              <a:buChar char="-"/>
            </a:pPr>
            <a:r>
              <a:t>“a TLS root CA (Certificate Authority) gets created”</a:t>
            </a:r>
          </a:p>
          <a:p>
            <a:pPr lvl="4" marL="2166761" indent="-287161">
              <a:buSzPct val="90000"/>
              <a:buChar char="-"/>
            </a:pPr>
            <a:r>
              <a:t>Then a key-pair is issued for the first node and signed by root CA.</a:t>
            </a:r>
          </a:p>
          <a:p>
            <a:pPr lvl="4" marL="2166761" indent="-287161">
              <a:buSzPct val="90000"/>
              <a:buChar char="-"/>
            </a:pPr>
            <a:r>
              <a:t>when new node joins, they issues their own keypair, signed by the root CA, and they also receive the root CA public key and certificate. </a:t>
            </a:r>
          </a:p>
          <a:p>
            <a:pPr lvl="4" marL="2166761" indent="-287161">
              <a:buSzPct val="90000"/>
              <a:buChar char="-"/>
            </a:pPr>
            <a:r>
              <a:t>All the communication is encrypted over TLS.</a:t>
            </a:r>
          </a:p>
          <a:p>
            <a:pPr lvl="4" marL="2166761" indent="-287161">
              <a:buSzPct val="90000"/>
              <a:buChar char="-"/>
            </a:pPr>
            <a:r>
              <a:t>The node keys and certificates are automatically renewed on regular intervals (by default 90 days) </a:t>
            </a:r>
          </a:p>
          <a:p>
            <a:pPr lvl="1" marL="757061" indent="-287161">
              <a:buSzPct val="90000"/>
              <a:buChar char="-"/>
            </a:pPr>
            <a:r>
              <a:t>and At last we saw the Rolling updates too.</a:t>
            </a:r>
          </a:p>
          <a:p>
            <a:pPr lvl="1" marL="757061" indent="-287161">
              <a:buSzPct val="90000"/>
              <a:buChar char="-"/>
            </a:pPr>
            <a:r>
              <a:t>I guess that was quite a lot we achieved in 5 minutes. Isn’t it?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Now why RancherOS?</a:t>
            </a:r>
          </a:p>
          <a:p>
            <a:pPr/>
            <a:r>
              <a:t>- RancherOS is designed specially for Docker Host.</a:t>
            </a:r>
          </a:p>
          <a:p>
            <a:pPr lvl="1" marL="757061" indent="-287161">
              <a:buSzPct val="90000"/>
              <a:buChar char="-"/>
            </a:pPr>
            <a:r>
              <a:t>Everything in RancherOS is a container.</a:t>
            </a:r>
          </a:p>
          <a:p>
            <a:pPr lvl="1" marL="757061" indent="-287161">
              <a:buSzPct val="90000"/>
              <a:buChar char="-"/>
            </a:pPr>
            <a:r>
              <a:t>One instance of Docker runs directly on the kernel, replacing the traditional init system</a:t>
            </a:r>
          </a:p>
          <a:p>
            <a:pPr lvl="1" marL="757061" indent="-287161">
              <a:buSzPct val="90000"/>
              <a:buChar char="-"/>
            </a:pPr>
            <a:r>
              <a:t>System services like dev, console, dhcp etc runs as privileged containers on System Docker. </a:t>
            </a:r>
          </a:p>
          <a:p>
            <a:pPr lvl="1" marL="757061" indent="-287161">
              <a:buSzPct val="90000"/>
              <a:buChar char="-"/>
            </a:pPr>
            <a:r>
              <a:t>User containers run inside a separate daemon we call User Docker. </a:t>
            </a:r>
          </a:p>
          <a:p>
            <a:pPr marL="287161" indent="-287161">
              <a:buSzPct val="90000"/>
              <a:buChar char="-"/>
            </a:pPr>
            <a:r>
              <a:t>This is also great for old and low powered hardwares like raspberryPI.</a:t>
            </a:r>
          </a:p>
          <a:p>
            <a:pPr marL="287161" indent="-287161">
              <a:buSzPct val="90000"/>
              <a:buChar char="-"/>
            </a:pPr>
            <a:r>
              <a:t>RancherOS provides multiple options for docker engine, and you can switch engines with one command without reboot.</a:t>
            </a:r>
          </a:p>
          <a:p>
            <a:pPr marL="287161" indent="-287161">
              <a:buSzPct val="90000"/>
              <a:buChar char="-"/>
            </a:pPr>
            <a:r>
              <a:t>OS and docker upgrade is very easy and rollback is possible if something went wrong.</a:t>
            </a:r>
          </a:p>
          <a:p>
            <a:pPr marL="287161" indent="-287161">
              <a:buSzPct val="90000"/>
              <a:buChar char="-"/>
            </a:pPr>
            <a:r>
              <a:t>Builds for ARM and RaspberryPI is available.</a:t>
            </a:r>
          </a:p>
          <a:p>
            <a:pPr marL="287161" indent="-287161">
              <a:buSzPct val="90000"/>
              <a:buChar char="-"/>
            </a:pPr>
            <a:r>
              <a:t>Very small size around 40~60 MB.</a:t>
            </a:r>
          </a:p>
          <a:p>
            <a:pPr marL="287161" indent="-287161">
              <a:buSzPct val="90000"/>
              <a:buChar char="-"/>
            </a:pPr>
            <a:r>
              <a:t>Highly recommend to play around with it, you will love it.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At end, just want to say, Choose right tools for jobs.</a:t>
            </a:r>
          </a:p>
          <a:p>
            <a:pPr/>
            <a:r>
              <a:t>Focus on what you want to solve rather then getting lost in tool to solve the problem.</a:t>
            </a:r>
          </a:p>
          <a:p>
            <a:pPr/>
            <a:r>
              <a:t>Docker and Rancher both help you to focus.</a:t>
            </a:r>
          </a:p>
          <a:p>
            <a:pPr/>
          </a:p>
          <a:p>
            <a:pPr/>
            <a:r>
              <a:t>Thanks you.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hape 94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Shape 95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Shape 104"/>
          <p:cNvSpPr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hape 1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Shape 113"/>
          <p:cNvSpPr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Shape 114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hape 1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Shape 49"/>
          <p:cNvSpPr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Shape 76"/>
          <p:cNvSpPr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897" y="9258300"/>
            <a:ext cx="352045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Cluster in 5 minutes</a:t>
            </a:r>
          </a:p>
        </p:txBody>
      </p:sp>
      <p:sp>
        <p:nvSpPr>
          <p:cNvPr id="140" name="Shape 14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Docker &amp; Rancher-os</a:t>
            </a:r>
          </a:p>
        </p:txBody>
      </p:sp>
      <p:sp>
        <p:nvSpPr>
          <p:cNvPr id="141" name="Shape 141"/>
          <p:cNvSpPr/>
          <p:nvPr/>
        </p:nvSpPr>
        <p:spPr>
          <a:xfrm>
            <a:off x="662980" y="5969485"/>
            <a:ext cx="7102260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defRPr spc="285" sz="2600">
                <a:solidFill>
                  <a:schemeClr val="accent2">
                    <a:satOff val="44164"/>
                    <a:lumOff val="14231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/>
            <a:r>
              <a:t>@kunalkushwaha</a:t>
            </a:r>
          </a:p>
        </p:txBody>
      </p:sp>
      <p:grpSp>
        <p:nvGrpSpPr>
          <p:cNvPr id="144" name="Group 144"/>
          <p:cNvGrpSpPr/>
          <p:nvPr/>
        </p:nvGrpSpPr>
        <p:grpSpPr>
          <a:xfrm>
            <a:off x="9533477" y="282194"/>
            <a:ext cx="3464724" cy="513897"/>
            <a:chOff x="0" y="0"/>
            <a:chExt cx="3464723" cy="513896"/>
          </a:xfrm>
        </p:grpSpPr>
        <p:sp>
          <p:nvSpPr>
            <p:cNvPr id="142" name="Shape 142"/>
            <p:cNvSpPr/>
            <p:nvPr/>
          </p:nvSpPr>
          <p:spPr>
            <a:xfrm>
              <a:off x="233458" y="0"/>
              <a:ext cx="3231266" cy="5138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pc="319" sz="2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/>
              <a:r>
                <a:t>@kunalkushwaha</a:t>
              </a:r>
            </a:p>
          </p:txBody>
        </p:sp>
        <p:pic>
          <p:nvPicPr>
            <p:cNvPr id="143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55608"/>
              <a:ext cx="401576" cy="326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sted-image.tiff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17639" t="0" r="17639" b="0"/>
          <a:stretch>
            <a:fillRect/>
          </a:stretch>
        </p:blipFill>
        <p:spPr>
          <a:xfrm>
            <a:off x="6527800" y="3113123"/>
            <a:ext cx="6502400" cy="6668669"/>
          </a:xfrm>
          <a:prstGeom prst="rect">
            <a:avLst/>
          </a:prstGeom>
        </p:spPr>
      </p:pic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38150">
              <a:defRPr spc="540" sz="3375"/>
            </a:lvl1pPr>
          </a:lstStyle>
          <a:p>
            <a:pPr/>
            <a:r>
              <a:t>So what we saw in last 5 minutes?</a:t>
            </a:r>
          </a:p>
        </p:txBody>
      </p:sp>
      <p:sp>
        <p:nvSpPr>
          <p:cNvPr id="148" name="Shape 148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67715" indent="-267715" defTabSz="397256">
              <a:spcBef>
                <a:spcPts val="2100"/>
              </a:spcBef>
              <a:defRPr sz="2040"/>
            </a:pPr>
            <a:r>
              <a:t>cluster of docker host in 3 commands.</a:t>
            </a:r>
          </a:p>
          <a:p>
            <a:pPr marL="267715" indent="-267715" defTabSz="397256">
              <a:spcBef>
                <a:spcPts val="2100"/>
              </a:spcBef>
              <a:defRPr sz="2040"/>
            </a:pPr>
            <a:r>
              <a:t>No extra software </a:t>
            </a:r>
          </a:p>
          <a:p>
            <a:pPr marL="267715" indent="-267715" defTabSz="397256">
              <a:spcBef>
                <a:spcPts val="2100"/>
              </a:spcBef>
              <a:defRPr sz="2040"/>
            </a:pPr>
            <a:r>
              <a:t>Cluster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Declarative service model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Desired state reconciliation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Multi-host networking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Service discovery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Load balancing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Secure by default</a:t>
            </a:r>
          </a:p>
          <a:p>
            <a:pPr lvl="1" marL="535431" indent="-267715" defTabSz="397256">
              <a:spcBef>
                <a:spcPts val="2100"/>
              </a:spcBef>
              <a:defRPr sz="2040"/>
            </a:pPr>
            <a:r>
              <a:t>Rolling updates</a:t>
            </a:r>
          </a:p>
        </p:txBody>
      </p:sp>
      <p:pic>
        <p:nvPicPr>
          <p:cNvPr id="149" name="pasted-image.tiff"/>
          <p:cNvPicPr>
            <a:picLocks noChangeAspect="1"/>
          </p:cNvPicPr>
          <p:nvPr/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9439068" y="259907"/>
            <a:ext cx="3907562" cy="38502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pasted-image.tiff"/>
          <p:cNvPicPr>
            <a:picLocks noChangeAspect="1"/>
          </p:cNvPicPr>
          <p:nvPr/>
        </p:nvPicPr>
        <p:blipFill>
          <a:blip r:embed="rId5">
            <a:extLst/>
          </a:blip>
          <a:srcRect l="0" t="0" r="0" b="0"/>
          <a:stretch>
            <a:fillRect/>
          </a:stretch>
        </p:blipFill>
        <p:spPr>
          <a:xfrm>
            <a:off x="5771266" y="353399"/>
            <a:ext cx="3907690" cy="366346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3" name="Group 153"/>
          <p:cNvGrpSpPr/>
          <p:nvPr/>
        </p:nvGrpSpPr>
        <p:grpSpPr>
          <a:xfrm>
            <a:off x="9533477" y="282194"/>
            <a:ext cx="3464724" cy="513897"/>
            <a:chOff x="0" y="0"/>
            <a:chExt cx="3464723" cy="513896"/>
          </a:xfrm>
        </p:grpSpPr>
        <p:sp>
          <p:nvSpPr>
            <p:cNvPr id="151" name="Shape 151"/>
            <p:cNvSpPr/>
            <p:nvPr/>
          </p:nvSpPr>
          <p:spPr>
            <a:xfrm>
              <a:off x="233458" y="0"/>
              <a:ext cx="3231266" cy="5138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pc="319" sz="2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/>
              <a:r>
                <a:t>@kunalkushwaha</a:t>
              </a:r>
            </a:p>
          </p:txBody>
        </p:sp>
        <p:pic>
          <p:nvPicPr>
            <p:cNvPr id="152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55608"/>
              <a:ext cx="401576" cy="326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asted-image-filtered.pn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799058" y="5054278"/>
            <a:ext cx="9406606" cy="4291765"/>
          </a:xfrm>
          <a:prstGeom prst="rect">
            <a:avLst/>
          </a:prstGeom>
        </p:spPr>
      </p:pic>
      <p:sp>
        <p:nvSpPr>
          <p:cNvPr id="158" name="Shape 158"/>
          <p:cNvSpPr/>
          <p:nvPr>
            <p:ph type="title"/>
          </p:nvPr>
        </p:nvSpPr>
        <p:spPr>
          <a:xfrm>
            <a:off x="660400" y="469900"/>
            <a:ext cx="11684000" cy="1460500"/>
          </a:xfrm>
          <a:prstGeom prst="rect">
            <a:avLst/>
          </a:prstGeom>
        </p:spPr>
        <p:txBody>
          <a:bodyPr/>
          <a:lstStyle/>
          <a:p>
            <a:pPr/>
            <a:r>
              <a:t>rancher-OS</a:t>
            </a:r>
          </a:p>
        </p:txBody>
      </p:sp>
      <p:sp>
        <p:nvSpPr>
          <p:cNvPr id="159" name="Shape 159"/>
          <p:cNvSpPr/>
          <p:nvPr>
            <p:ph type="body" sz="half" idx="1"/>
          </p:nvPr>
        </p:nvSpPr>
        <p:spPr>
          <a:xfrm>
            <a:off x="224248" y="1643423"/>
            <a:ext cx="6571799" cy="4291807"/>
          </a:xfrm>
          <a:prstGeom prst="rect">
            <a:avLst/>
          </a:prstGeom>
        </p:spPr>
        <p:txBody>
          <a:bodyPr anchor="t"/>
          <a:lstStyle/>
          <a:p>
            <a:pPr marL="283463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Small but updated and stable.</a:t>
            </a:r>
          </a:p>
          <a:p>
            <a:pPr marL="283463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Build for Containers.</a:t>
            </a:r>
          </a:p>
          <a:p>
            <a:pPr lvl="1" marL="566927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Minimum overhead - great for low powered and old hardwares.</a:t>
            </a:r>
          </a:p>
          <a:p>
            <a:pPr lvl="1" marL="566927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Docker is first class citizen</a:t>
            </a:r>
          </a:p>
          <a:p>
            <a:pPr lvl="1" marL="566927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Easy upgrade and rollback of docker engines.</a:t>
            </a:r>
          </a:p>
          <a:p>
            <a:pPr lvl="1" marL="566927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Support for Raspberry PI and ARM..</a:t>
            </a:r>
          </a:p>
          <a:p>
            <a:pPr lvl="1" marL="566927" indent="-283463" defTabSz="420624">
              <a:spcBef>
                <a:spcPts val="2300"/>
              </a:spcBef>
              <a:buClr>
                <a:srgbClr val="646464"/>
              </a:buClr>
              <a:buSzPct val="90000"/>
              <a:buChar char="•"/>
              <a:defRPr cap="none" spc="0" sz="1728">
                <a:latin typeface="+mn-lt"/>
                <a:ea typeface="+mn-ea"/>
                <a:cs typeface="+mn-cs"/>
                <a:sym typeface="Avenir Light"/>
              </a:defRPr>
            </a:pPr>
            <a:r>
              <a:t>Size 40 ~ 60 MB</a:t>
            </a:r>
          </a:p>
        </p:txBody>
      </p:sp>
      <p:grpSp>
        <p:nvGrpSpPr>
          <p:cNvPr id="162" name="Group 162"/>
          <p:cNvGrpSpPr/>
          <p:nvPr/>
        </p:nvGrpSpPr>
        <p:grpSpPr>
          <a:xfrm>
            <a:off x="9533477" y="282194"/>
            <a:ext cx="3464724" cy="513897"/>
            <a:chOff x="0" y="0"/>
            <a:chExt cx="3464723" cy="513896"/>
          </a:xfrm>
        </p:grpSpPr>
        <p:sp>
          <p:nvSpPr>
            <p:cNvPr id="160" name="Shape 160"/>
            <p:cNvSpPr/>
            <p:nvPr/>
          </p:nvSpPr>
          <p:spPr>
            <a:xfrm>
              <a:off x="233458" y="0"/>
              <a:ext cx="3231266" cy="5138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pc="319" sz="2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/>
              <a:r>
                <a:t>@kunalkushwaha</a:t>
              </a:r>
            </a:p>
          </p:txBody>
        </p:sp>
        <p:pic>
          <p:nvPicPr>
            <p:cNvPr id="161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5608"/>
              <a:ext cx="401576" cy="326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body" idx="14"/>
          </p:nvPr>
        </p:nvSpPr>
        <p:spPr>
          <a:xfrm>
            <a:off x="1270000" y="1269999"/>
            <a:ext cx="10464800" cy="876301"/>
          </a:xfrm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/>
            <a:r>
              <a:t>“Choose right tools for job!” </a:t>
            </a:r>
          </a:p>
        </p:txBody>
      </p:sp>
      <p:pic>
        <p:nvPicPr>
          <p:cNvPr id="167" name="pasted-image.tiff"/>
          <p:cNvPicPr>
            <a:picLocks noChangeAspect="1"/>
          </p:cNvPicPr>
          <p:nvPr>
            <p:ph type="pic" idx="15"/>
          </p:nvPr>
        </p:nvPicPr>
        <p:blipFill>
          <a:blip r:embed="rId3">
            <a:extLst/>
          </a:blip>
          <a:srcRect l="0" t="14682" r="0" b="14682"/>
          <a:stretch>
            <a:fillRect/>
          </a:stretch>
        </p:blipFill>
        <p:spPr>
          <a:prstGeom prst="rect">
            <a:avLst/>
          </a:prstGeom>
        </p:spPr>
      </p:pic>
      <p:grpSp>
        <p:nvGrpSpPr>
          <p:cNvPr id="170" name="Group 170"/>
          <p:cNvGrpSpPr/>
          <p:nvPr/>
        </p:nvGrpSpPr>
        <p:grpSpPr>
          <a:xfrm>
            <a:off x="9533477" y="282194"/>
            <a:ext cx="3464724" cy="513897"/>
            <a:chOff x="0" y="0"/>
            <a:chExt cx="3464723" cy="513896"/>
          </a:xfrm>
        </p:grpSpPr>
        <p:sp>
          <p:nvSpPr>
            <p:cNvPr id="168" name="Shape 168"/>
            <p:cNvSpPr/>
            <p:nvPr/>
          </p:nvSpPr>
          <p:spPr>
            <a:xfrm>
              <a:off x="233458" y="0"/>
              <a:ext cx="3231266" cy="5138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pc="319" sz="2000">
                  <a:latin typeface="Monaco"/>
                  <a:ea typeface="Monaco"/>
                  <a:cs typeface="Monaco"/>
                  <a:sym typeface="Monaco"/>
                </a:defRPr>
              </a:lvl1pPr>
            </a:lstStyle>
            <a:p>
              <a:pPr/>
              <a:r>
                <a:t>@kunalkushwaha</a:t>
              </a:r>
            </a:p>
          </p:txBody>
        </p:sp>
        <p:pic>
          <p:nvPicPr>
            <p:cNvPr id="1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5608"/>
              <a:ext cx="401576" cy="326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